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7" r:id="rId10"/>
    <p:sldId id="273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k8L3chNkJ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7EWhEYOa0o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4NvbL_7D-k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R0CUczCtZH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9082" y="3680470"/>
            <a:ext cx="9020389" cy="1930704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Deux siècles d’</a:t>
            </a:r>
            <a:r>
              <a:rPr lang="fr-FR" sz="4000" b="1" dirty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 é</a:t>
            </a:r>
            <a:r>
              <a:rPr lang="fr-FR" sz="4000" b="1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nergie électrique </a:t>
            </a:r>
          </a:p>
          <a:p>
            <a:r>
              <a:rPr lang="fr-FR" sz="3200" b="1" i="1" u="sng" dirty="0"/>
              <a:t>Chapitre 5 du livre (pages 108 à 125)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76424" y="3017263"/>
            <a:ext cx="777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Terminale – Enseignement Scientifique</a:t>
            </a:r>
            <a:endParaRPr lang="fr-FR" sz="3200" dirty="0">
              <a:solidFill>
                <a:srgbClr val="FFFF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22549" t="28477" r="19249" b="7614"/>
          <a:stretch/>
        </p:blipFill>
        <p:spPr>
          <a:xfrm>
            <a:off x="7775646" y="425003"/>
            <a:ext cx="4201705" cy="25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7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7950" y="2376487"/>
            <a:ext cx="3902449" cy="363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Les centrales électriques et la production d'énergie électrique - De l' alternateur de bicyclette à celui d'une centr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936377" y="1613647"/>
            <a:ext cx="300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FF00"/>
                </a:solidFill>
              </a:rPr>
              <a:t>L’alternateur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270375" y="1586751"/>
            <a:ext cx="300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FF00"/>
                </a:solidFill>
              </a:rPr>
              <a:t>La dynamo</a:t>
            </a:r>
            <a:endParaRPr lang="fr-FR" sz="4000" dirty="0">
              <a:solidFill>
                <a:srgbClr val="FFFF0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165411" y="2698376"/>
            <a:ext cx="5454183" cy="2856099"/>
            <a:chOff x="1102658" y="1972235"/>
            <a:chExt cx="5454183" cy="2856099"/>
          </a:xfrm>
        </p:grpSpPr>
        <p:pic>
          <p:nvPicPr>
            <p:cNvPr id="4" name="Image 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2658" y="1972235"/>
              <a:ext cx="5454183" cy="2856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4025154" y="2070845"/>
              <a:ext cx="232185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Stator: bobine de fils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912659" y="3254188"/>
              <a:ext cx="1559858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Rotor: aimant tournant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298899" y="0"/>
            <a:ext cx="9014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3">
                    <a:lumMod val="75000"/>
                  </a:schemeClr>
                </a:solidFill>
              </a:rPr>
              <a:t>Applications du phénomène d’induction: production d’électricité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140" y="277968"/>
            <a:ext cx="9071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866" y="2530509"/>
            <a:ext cx="3922959" cy="26545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34757" y="594859"/>
            <a:ext cx="9014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3">
                    <a:lumMod val="75000"/>
                  </a:schemeClr>
                </a:solidFill>
              </a:rPr>
              <a:t>Autres applications du phénomène d’induction</a:t>
            </a:r>
          </a:p>
        </p:txBody>
      </p:sp>
      <p:sp>
        <p:nvSpPr>
          <p:cNvPr id="6146" name="AutoShape 2" descr="Eddy current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1434" y="2515160"/>
            <a:ext cx="4110212" cy="276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091083" y="5298141"/>
            <a:ext cx="3541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Freins à induction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35367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 de texte 22"/>
          <p:cNvSpPr txBox="1"/>
          <p:nvPr/>
        </p:nvSpPr>
        <p:spPr>
          <a:xfrm>
            <a:off x="2474560" y="3050781"/>
            <a:ext cx="664210" cy="2755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2052867" y="3326371"/>
            <a:ext cx="8372329" cy="2782938"/>
            <a:chOff x="35937" y="0"/>
            <a:chExt cx="6875221" cy="1735753"/>
          </a:xfrm>
        </p:grpSpPr>
        <p:sp>
          <p:nvSpPr>
            <p:cNvPr id="31" name="Zone de texte 64"/>
            <p:cNvSpPr txBox="1"/>
            <p:nvPr/>
          </p:nvSpPr>
          <p:spPr>
            <a:xfrm>
              <a:off x="2782172" y="1425238"/>
              <a:ext cx="1562668" cy="3105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Milieu extérieur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35937" y="0"/>
              <a:ext cx="6875221" cy="1719001"/>
              <a:chOff x="35937" y="0"/>
              <a:chExt cx="6875221" cy="1719001"/>
            </a:xfrm>
          </p:grpSpPr>
          <p:sp>
            <p:nvSpPr>
              <p:cNvPr id="33" name="Zone de texte 21"/>
              <p:cNvSpPr txBox="1"/>
              <p:nvPr/>
            </p:nvSpPr>
            <p:spPr>
              <a:xfrm>
                <a:off x="51532" y="92356"/>
                <a:ext cx="828040" cy="3105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Source</a:t>
                </a:r>
                <a:endParaRPr lang="fr-FR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4" name="Groupe 33"/>
              <p:cNvGrpSpPr/>
              <p:nvPr/>
            </p:nvGrpSpPr>
            <p:grpSpPr>
              <a:xfrm>
                <a:off x="35937" y="0"/>
                <a:ext cx="6875221" cy="1719001"/>
                <a:chOff x="7362" y="0"/>
                <a:chExt cx="6875221" cy="1719001"/>
              </a:xfrm>
            </p:grpSpPr>
            <p:sp>
              <p:nvSpPr>
                <p:cNvPr id="35" name="Zone de texte 65"/>
                <p:cNvSpPr txBox="1"/>
                <p:nvPr/>
              </p:nvSpPr>
              <p:spPr>
                <a:xfrm>
                  <a:off x="643405" y="432559"/>
                  <a:ext cx="2371725" cy="31051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1400" dirty="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Energie reçue / consommée</a:t>
                  </a:r>
                  <a:endParaRPr lang="fr-FR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6" name="Groupe 35"/>
                <p:cNvGrpSpPr/>
                <p:nvPr/>
              </p:nvGrpSpPr>
              <p:grpSpPr>
                <a:xfrm>
                  <a:off x="7362" y="0"/>
                  <a:ext cx="6875221" cy="1719001"/>
                  <a:chOff x="7362" y="0"/>
                  <a:chExt cx="6875221" cy="1719001"/>
                </a:xfrm>
              </p:grpSpPr>
              <p:sp>
                <p:nvSpPr>
                  <p:cNvPr id="37" name="Zone de texte 52"/>
                  <p:cNvSpPr txBox="1"/>
                  <p:nvPr/>
                </p:nvSpPr>
                <p:spPr>
                  <a:xfrm>
                    <a:off x="2817689" y="147849"/>
                    <a:ext cx="1364302" cy="31051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fr-FR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Convertisseur</a:t>
                    </a:r>
                    <a:endParaRPr lang="fr-FR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8" name="Groupe 37"/>
                  <p:cNvGrpSpPr/>
                  <p:nvPr/>
                </p:nvGrpSpPr>
                <p:grpSpPr>
                  <a:xfrm>
                    <a:off x="7362" y="0"/>
                    <a:ext cx="6875221" cy="1719001"/>
                    <a:chOff x="7362" y="0"/>
                    <a:chExt cx="6875221" cy="1719001"/>
                  </a:xfrm>
                </p:grpSpPr>
                <p:sp>
                  <p:nvSpPr>
                    <p:cNvPr id="39" name="Zone de texte 24"/>
                    <p:cNvSpPr txBox="1"/>
                    <p:nvPr/>
                  </p:nvSpPr>
                  <p:spPr>
                    <a:xfrm>
                      <a:off x="5961359" y="134390"/>
                      <a:ext cx="921224" cy="31051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Système</a:t>
                      </a:r>
                      <a:endParaRPr lang="fr-FR" sz="11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40" name="Groupe 39"/>
                    <p:cNvGrpSpPr/>
                    <p:nvPr/>
                  </p:nvGrpSpPr>
                  <p:grpSpPr>
                    <a:xfrm>
                      <a:off x="7362" y="0"/>
                      <a:ext cx="6796047" cy="1719001"/>
                      <a:chOff x="7362" y="0"/>
                      <a:chExt cx="6796047" cy="1719001"/>
                    </a:xfrm>
                  </p:grpSpPr>
                  <p:sp>
                    <p:nvSpPr>
                      <p:cNvPr id="41" name="Zone de texte 66"/>
                      <p:cNvSpPr txBox="1"/>
                      <p:nvPr/>
                    </p:nvSpPr>
                    <p:spPr>
                      <a:xfrm>
                        <a:off x="4139500" y="470659"/>
                        <a:ext cx="2000250" cy="31051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fr-FR" sz="1400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Energie utile / produite</a:t>
                        </a:r>
                        <a:endParaRPr lang="fr-FR" sz="1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42" name="Groupe 41"/>
                      <p:cNvGrpSpPr/>
                      <p:nvPr/>
                    </p:nvGrpSpPr>
                    <p:grpSpPr>
                      <a:xfrm>
                        <a:off x="7362" y="0"/>
                        <a:ext cx="6796047" cy="1719001"/>
                        <a:chOff x="7362" y="0"/>
                        <a:chExt cx="6796047" cy="1719001"/>
                      </a:xfrm>
                    </p:grpSpPr>
                    <p:grpSp>
                      <p:nvGrpSpPr>
                        <p:cNvPr id="43" name="Groupe 42"/>
                        <p:cNvGrpSpPr/>
                        <p:nvPr/>
                      </p:nvGrpSpPr>
                      <p:grpSpPr>
                        <a:xfrm>
                          <a:off x="7362" y="0"/>
                          <a:ext cx="6796047" cy="1719001"/>
                          <a:chOff x="7362" y="76200"/>
                          <a:chExt cx="6796047" cy="1719001"/>
                        </a:xfrm>
                      </p:grpSpPr>
                      <p:grpSp>
                        <p:nvGrpSpPr>
                          <p:cNvPr id="45" name="Groupe 44"/>
                          <p:cNvGrpSpPr/>
                          <p:nvPr/>
                        </p:nvGrpSpPr>
                        <p:grpSpPr>
                          <a:xfrm>
                            <a:off x="7362" y="76200"/>
                            <a:ext cx="5879072" cy="1719001"/>
                            <a:chOff x="-7268" y="71663"/>
                            <a:chExt cx="5879072" cy="1616644"/>
                          </a:xfrm>
                        </p:grpSpPr>
                        <p:sp>
                          <p:nvSpPr>
                            <p:cNvPr id="47" name="Ellipse 46"/>
                            <p:cNvSpPr/>
                            <p:nvPr/>
                          </p:nvSpPr>
                          <p:spPr>
                            <a:xfrm>
                              <a:off x="2571965" y="71663"/>
                              <a:ext cx="1614115" cy="573302"/>
                            </a:xfrm>
                            <a:prstGeom prst="ellipse">
                              <a:avLst/>
                            </a:prstGeom>
                            <a:noFill/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48" name="Rectangle à coins arrondis 47"/>
                            <p:cNvSpPr/>
                            <p:nvPr/>
                          </p:nvSpPr>
                          <p:spPr>
                            <a:xfrm>
                              <a:off x="-7268" y="90528"/>
                              <a:ext cx="724618" cy="380570"/>
                            </a:xfrm>
                            <a:prstGeom prst="roundRect">
                              <a:avLst/>
                            </a:prstGeom>
                            <a:noFill/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49" name="Flèche droite 48"/>
                            <p:cNvSpPr/>
                            <p:nvPr/>
                          </p:nvSpPr>
                          <p:spPr>
                            <a:xfrm>
                              <a:off x="770375" y="233867"/>
                              <a:ext cx="1763810" cy="139320"/>
                            </a:xfrm>
                            <a:prstGeom prst="rightArrow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50" name="Flèche droite 49"/>
                            <p:cNvSpPr/>
                            <p:nvPr/>
                          </p:nvSpPr>
                          <p:spPr>
                            <a:xfrm>
                              <a:off x="4223995" y="265674"/>
                              <a:ext cx="1647809" cy="182218"/>
                            </a:xfrm>
                            <a:prstGeom prst="rightArrow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51" name="Flèche droite 50"/>
                            <p:cNvSpPr/>
                            <p:nvPr/>
                          </p:nvSpPr>
                          <p:spPr>
                            <a:xfrm rot="5400000">
                              <a:off x="3104297" y="949013"/>
                              <a:ext cx="643881" cy="109614"/>
                            </a:xfrm>
                            <a:prstGeom prst="rightArrow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52" name="Rectangle à coins arrondis 51"/>
                            <p:cNvSpPr/>
                            <p:nvPr/>
                          </p:nvSpPr>
                          <p:spPr>
                            <a:xfrm>
                              <a:off x="2595220" y="1351877"/>
                              <a:ext cx="1692130" cy="336430"/>
                            </a:xfrm>
                            <a:prstGeom prst="roundRect">
                              <a:avLst/>
                            </a:prstGeom>
                            <a:noFill/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fr-FR"/>
                            </a:p>
                          </p:txBody>
                        </p:sp>
                      </p:grpSp>
                      <p:sp>
                        <p:nvSpPr>
                          <p:cNvPr id="46" name="Rectangle à coins arrondis 45"/>
                          <p:cNvSpPr/>
                          <p:nvPr/>
                        </p:nvSpPr>
                        <p:spPr>
                          <a:xfrm>
                            <a:off x="5917836" y="153594"/>
                            <a:ext cx="885573" cy="404595"/>
                          </a:xfrm>
                          <a:prstGeom prst="roundRect">
                            <a:avLst/>
                          </a:prstGeom>
                          <a:noFill/>
                          <a:ln w="381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fr-FR"/>
                          </a:p>
                        </p:txBody>
                      </p:sp>
                    </p:grpSp>
                    <p:sp>
                      <p:nvSpPr>
                        <p:cNvPr id="44" name="Zone de texte 67"/>
                        <p:cNvSpPr txBox="1"/>
                        <p:nvPr/>
                      </p:nvSpPr>
                      <p:spPr>
                        <a:xfrm>
                          <a:off x="3467100" y="840868"/>
                          <a:ext cx="2238375" cy="310515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dirty="0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Energie perdue /  dissipée</a:t>
                          </a:r>
                          <a:endParaRPr lang="fr-FR" sz="110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3" name="Rectangle 59"/>
          <p:cNvSpPr>
            <a:spLocks noChangeArrowheads="1"/>
          </p:cNvSpPr>
          <p:nvPr/>
        </p:nvSpPr>
        <p:spPr bwMode="auto">
          <a:xfrm>
            <a:off x="1197735" y="767625"/>
            <a:ext cx="884778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2°)	Bilan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nerg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tique et puissance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lectrique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Bilan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nerg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tique (sch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 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ral)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67"/>
          <p:cNvSpPr>
            <a:spLocks noChangeArrowheads="1"/>
          </p:cNvSpPr>
          <p:nvPr/>
        </p:nvSpPr>
        <p:spPr bwMode="auto">
          <a:xfrm>
            <a:off x="2009105" y="-3045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fr-F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68"/>
          <p:cNvSpPr>
            <a:spLocks noChangeArrowheads="1"/>
          </p:cNvSpPr>
          <p:nvPr/>
        </p:nvSpPr>
        <p:spPr bwMode="auto">
          <a:xfrm>
            <a:off x="2009105" y="-25886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fr-F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				</a:t>
            </a: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95796" y="2325398"/>
            <a:ext cx="843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Grandeur : énergie 		Notation : E 		Unité : Joule (J)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3083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 de texte 22"/>
          <p:cNvSpPr txBox="1"/>
          <p:nvPr/>
        </p:nvSpPr>
        <p:spPr>
          <a:xfrm>
            <a:off x="2474560" y="3050781"/>
            <a:ext cx="664210" cy="2755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3" name="Rectangle 59"/>
          <p:cNvSpPr>
            <a:spLocks noChangeArrowheads="1"/>
          </p:cNvSpPr>
          <p:nvPr/>
        </p:nvSpPr>
        <p:spPr bwMode="auto">
          <a:xfrm>
            <a:off x="1429555" y="749054"/>
            <a:ext cx="8847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lang="fr-FR" sz="2800" b="1" dirty="0" smtClean="0">
                <a:solidFill>
                  <a:srgbClr val="59595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Rendement d’un convertisseur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4" name="Rectangle 67"/>
          <p:cNvSpPr>
            <a:spLocks noChangeArrowheads="1"/>
          </p:cNvSpPr>
          <p:nvPr/>
        </p:nvSpPr>
        <p:spPr bwMode="auto">
          <a:xfrm>
            <a:off x="2009105" y="-30458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fr-F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68"/>
          <p:cNvSpPr>
            <a:spLocks noChangeArrowheads="1"/>
          </p:cNvSpPr>
          <p:nvPr/>
        </p:nvSpPr>
        <p:spPr bwMode="auto">
          <a:xfrm>
            <a:off x="2009105" y="-25886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fr-F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				</a:t>
            </a: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2806665" y="1774405"/>
                <a:ext cx="6405092" cy="143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07000"/>
                  </a:lnSpc>
                  <a:spcAft>
                    <a:spcPts val="0"/>
                  </a:spcAft>
                  <a:tabLst>
                    <a:tab pos="810260" algn="l"/>
                  </a:tabLst>
                </a:pPr>
                <a:r>
                  <a:rPr lang="fr-FR" sz="2000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 rendement indique l’efficacité de la conversion :</a:t>
                </a:r>
                <a:endParaRPr lang="fr-FR" sz="1600" dirty="0">
                  <a:solidFill>
                    <a:schemeClr val="accent3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  <a:tabLst>
                    <a:tab pos="810260" algn="l"/>
                  </a:tabLst>
                </a:pPr>
                <a:r>
                  <a:rPr lang="fr-FR" sz="2000" b="1" dirty="0">
                    <a:solidFill>
                      <a:schemeClr val="accent3">
                        <a:lumMod val="75000"/>
                      </a:schemeClr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fr-FR" sz="1600" dirty="0">
                  <a:solidFill>
                    <a:schemeClr val="accent3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0"/>
                  </a:spcAft>
                  <a:tabLst>
                    <a:tab pos="8102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𝜼</m:t>
                      </m:r>
                      <m:r>
                        <a:rPr lang="fr-FR" sz="20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𝑬𝒏𝒆𝒓𝒈𝒊𝒆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𝒖𝒕𝒊𝒍𝒆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𝒐𝒖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𝑷𝒖𝒊𝒔𝒔𝒂𝒏𝒄𝒆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𝒖𝒕𝒊𝒍𝒆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𝑬𝒏𝒆𝒓𝒈𝒊𝒆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𝒓𝒆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ç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𝒖𝒆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𝒐𝒖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𝑷𝒖𝒊𝒔𝒔𝒂𝒏𝒄𝒆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𝒓𝒆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ç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𝒖𝒆</m:t>
                          </m:r>
                          <m:r>
                            <a:rPr lang="fr-FR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sz="20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fr-FR" sz="20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𝟏𝟎𝟎</m:t>
                      </m:r>
                    </m:oMath>
                  </m:oMathPara>
                </a14:m>
                <a:endParaRPr lang="fr-FR" sz="1600" dirty="0">
                  <a:solidFill>
                    <a:schemeClr val="accent3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65" y="1774405"/>
                <a:ext cx="6405092" cy="1436675"/>
              </a:xfrm>
              <a:prstGeom prst="rect">
                <a:avLst/>
              </a:prstGeom>
              <a:blipFill rotWithShape="0">
                <a:blip r:embed="rId2"/>
                <a:stretch>
                  <a:fillRect t="-21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1725767" y="3326371"/>
            <a:ext cx="91826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Exemple d’un petit moteur électrique :		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								P(reçue) = P(électrique) = 200 W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								P(utile) = P(mécanique) = 160 W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								P(perdue) = 40 W</a:t>
            </a:r>
          </a:p>
          <a:p>
            <a:r>
              <a:rPr lang="fr-FR" sz="2400" dirty="0" smtClean="0"/>
              <a:t>		Rendement ?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68981" y="5080697"/>
            <a:ext cx="432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η = 160 / 200 = 0,8 soit 80 %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56" name="Image 5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36" t="31602" r="45984" b="26266"/>
          <a:stretch/>
        </p:blipFill>
        <p:spPr bwMode="auto">
          <a:xfrm>
            <a:off x="10251814" y="2303386"/>
            <a:ext cx="1313180" cy="1131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53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 de texte 76"/>
          <p:cNvSpPr txBox="1"/>
          <p:nvPr/>
        </p:nvSpPr>
        <p:spPr>
          <a:xfrm>
            <a:off x="7451529" y="2204001"/>
            <a:ext cx="3785539" cy="1393330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produite ou consommée par un dipôle ayant une tension U à ses bornes et parcouru par un courant d’intensité I.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4198" y="887674"/>
            <a:ext cx="9015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Formule donnant la puissance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lectrique* pour un dipôle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4359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92" y="2022204"/>
            <a:ext cx="5817518" cy="16020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r="10287" b="19122"/>
          <a:stretch/>
        </p:blipFill>
        <p:spPr>
          <a:xfrm>
            <a:off x="8585537" y="3892948"/>
            <a:ext cx="1803043" cy="19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10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171" y="423861"/>
            <a:ext cx="4751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Correction de l’exercice 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6363" y="1160463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76706" y="2314767"/>
            <a:ext cx="8460996" cy="2727853"/>
            <a:chOff x="451" y="3902"/>
            <a:chExt cx="11263" cy="2723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51" y="3918"/>
              <a:ext cx="11263" cy="2707"/>
              <a:chOff x="285" y="3872"/>
              <a:chExt cx="11263" cy="2707"/>
            </a:xfrm>
          </p:grpSpPr>
          <p:sp>
            <p:nvSpPr>
              <p:cNvPr id="7" name="Zone de texte 52"/>
              <p:cNvSpPr txBox="1">
                <a:spLocks noChangeArrowheads="1"/>
              </p:cNvSpPr>
              <p:nvPr/>
            </p:nvSpPr>
            <p:spPr bwMode="auto">
              <a:xfrm>
                <a:off x="4632" y="4073"/>
                <a:ext cx="2533" cy="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omic Sans MS" pitchFamily="66" charset="0"/>
                    <a:ea typeface="Calibri" pitchFamily="34" charset="0"/>
                    <a:cs typeface="Times New Roman" pitchFamily="18" charset="0"/>
                  </a:rPr>
                  <a:t>Alternateur</a:t>
                </a:r>
                <a:endParaRPr kumimoji="0" lang="fr-FR" altLang="fr-FR" sz="2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285" y="3872"/>
                <a:ext cx="11263" cy="2707"/>
                <a:chOff x="285" y="3872"/>
                <a:chExt cx="11263" cy="2707"/>
              </a:xfrm>
            </p:grpSpPr>
            <p:sp>
              <p:nvSpPr>
                <p:cNvPr id="9" name="Zone de texte 21"/>
                <p:cNvSpPr txBox="1">
                  <a:spLocks noChangeArrowheads="1"/>
                </p:cNvSpPr>
                <p:nvPr/>
              </p:nvSpPr>
              <p:spPr bwMode="auto">
                <a:xfrm>
                  <a:off x="285" y="4040"/>
                  <a:ext cx="1342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omic Sans MS" pitchFamily="66" charset="0"/>
                      <a:ea typeface="Calibri" pitchFamily="34" charset="0"/>
                      <a:cs typeface="Times New Roman" pitchFamily="18" charset="0"/>
                    </a:rPr>
                    <a:t>Turbine</a:t>
                  </a:r>
                  <a:endParaRPr kumimoji="0" lang="fr-FR" altLang="fr-FR" sz="2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Zone de texte 24"/>
                <p:cNvSpPr txBox="1">
                  <a:spLocks noChangeArrowheads="1"/>
                </p:cNvSpPr>
                <p:nvPr/>
              </p:nvSpPr>
              <p:spPr bwMode="auto">
                <a:xfrm>
                  <a:off x="9900" y="3945"/>
                  <a:ext cx="1648" cy="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omic Sans MS" panose="030F0702030302020204" pitchFamily="66" charset="0"/>
                      <a:ea typeface="Calibri" pitchFamily="34" charset="0"/>
                      <a:cs typeface="Times New Roman" pitchFamily="18" charset="0"/>
                    </a:rPr>
                    <a:t>Circuit électrique</a:t>
                  </a:r>
                  <a:endParaRPr kumimoji="0" lang="fr-FR" altLang="fr-FR" sz="20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omic Sans MS" panose="030F0702030302020204" pitchFamily="66" charset="0"/>
                    <a:cs typeface="Arial" pitchFamily="34" charset="0"/>
                  </a:endParaRPr>
                </a:p>
              </p:txBody>
            </p:sp>
            <p:grpSp>
              <p:nvGrpSpPr>
                <p:cNvPr id="11" name="Group 6"/>
                <p:cNvGrpSpPr>
                  <a:grpSpLocks/>
                </p:cNvGrpSpPr>
                <p:nvPr/>
              </p:nvGrpSpPr>
              <p:grpSpPr bwMode="auto">
                <a:xfrm>
                  <a:off x="355" y="3872"/>
                  <a:ext cx="10429" cy="2707"/>
                  <a:chOff x="355" y="3872"/>
                  <a:chExt cx="10429" cy="2707"/>
                </a:xfrm>
              </p:grpSpPr>
              <p:sp>
                <p:nvSpPr>
                  <p:cNvPr id="12" name="Zone de texte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93" y="6077"/>
                    <a:ext cx="2779" cy="4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altLang="fr-FR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rPr>
                      <a:t>Milieu ext</a:t>
                    </a:r>
                    <a:r>
                      <a:rPr kumimoji="0" lang="fr-FR" altLang="fr-FR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/>
                        <a:ea typeface="Calibri" pitchFamily="34" charset="0"/>
                        <a:cs typeface="Times New Roman" pitchFamily="18" charset="0"/>
                      </a:rPr>
                      <a:t>é</a:t>
                    </a:r>
                    <a:r>
                      <a:rPr kumimoji="0" lang="fr-FR" altLang="fr-FR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rPr>
                      <a:t>rieur</a:t>
                    </a:r>
                    <a:endParaRPr kumimoji="0" lang="fr-FR" altLang="fr-FR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355" y="3872"/>
                    <a:ext cx="10429" cy="2707"/>
                    <a:chOff x="355" y="3872"/>
                    <a:chExt cx="10429" cy="2707"/>
                  </a:xfrm>
                </p:grpSpPr>
                <p:sp>
                  <p:nvSpPr>
                    <p:cNvPr id="14" name="Zone de texte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7" y="4651"/>
                      <a:ext cx="4340" cy="4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Puissance re</a:t>
                      </a:r>
                      <a:r>
                        <a:rPr kumimoji="0" lang="fr-FR" altLang="fr-FR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ç</a:t>
                      </a:r>
                      <a:r>
                        <a:rPr kumimoji="0" lang="fr-FR" altLang="fr-FR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ue</a:t>
                      </a:r>
                      <a:r>
                        <a:rPr kumimoji="0" lang="fr-FR" altLang="fr-FR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fr-FR" altLang="fr-FR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fr-FR" altLang="fr-FR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mécanique</a:t>
                      </a:r>
                      <a:endParaRPr kumimoji="0" lang="fr-FR" alt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5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" y="3872"/>
                      <a:ext cx="10429" cy="2707"/>
                      <a:chOff x="355" y="3872"/>
                      <a:chExt cx="10429" cy="2707"/>
                    </a:xfrm>
                  </p:grpSpPr>
                  <p:grpSp>
                    <p:nvGrpSpPr>
                      <p:cNvPr id="16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022" y="4714"/>
                        <a:ext cx="4762" cy="1258"/>
                        <a:chOff x="6022" y="4714"/>
                        <a:chExt cx="4762" cy="1258"/>
                      </a:xfrm>
                    </p:grpSpPr>
                    <p:sp>
                      <p:nvSpPr>
                        <p:cNvPr id="24" name="Text Box 1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11" y="4714"/>
                          <a:ext cx="3845" cy="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Puissance utile</a:t>
                          </a:r>
                          <a:r>
                            <a:rPr kumimoji="0" lang="fr-FR" altLang="fr-F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 pitchFamily="34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kumimoji="0" lang="fr-FR" altLang="fr-F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lang="fr-FR" altLang="fr-FR" b="1" u="sng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Calibri" pitchFamily="34" charset="0"/>
                              <a:cs typeface="Arial" panose="020B0604020202020204" pitchFamily="34" charset="0"/>
                            </a:rPr>
                            <a:t>él</a:t>
                          </a:r>
                          <a:r>
                            <a:rPr kumimoji="0" lang="fr-FR" altLang="fr-FR" b="1" i="0" u="sng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Calibri" pitchFamily="34" charset="0"/>
                              <a:cs typeface="Arial" panose="020B0604020202020204" pitchFamily="34" charset="0"/>
                            </a:rPr>
                            <a:t>ectrique</a:t>
                          </a:r>
                          <a:endParaRPr kumimoji="0" lang="fr-FR" altLang="fr-FR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5" name="Text Box 1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22" y="5483"/>
                          <a:ext cx="4762" cy="4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Puissance dissip</a:t>
                          </a:r>
                          <a:r>
                            <a:rPr kumimoji="0" lang="fr-FR" altLang="fr-F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 pitchFamily="34" charset="0"/>
                              <a:cs typeface="Times New Roman" pitchFamily="18" charset="0"/>
                            </a:rPr>
                            <a:t>é</a:t>
                          </a:r>
                          <a:r>
                            <a:rPr kumimoji="0" lang="fr-FR" altLang="fr-F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e</a:t>
                          </a:r>
                          <a:r>
                            <a:rPr kumimoji="0" lang="fr-FR" altLang="fr-F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 pitchFamily="34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kumimoji="0" lang="fr-FR" altLang="fr-F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kumimoji="0" lang="fr-FR" altLang="fr-FR" b="1" i="0" u="sng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thermique</a:t>
                          </a:r>
                          <a:endParaRPr kumimoji="0" lang="fr-FR" altLang="fr-FR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7" name="Groupe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" y="3872"/>
                        <a:ext cx="9543" cy="2707"/>
                        <a:chOff x="-146" y="716"/>
                        <a:chExt cx="58864" cy="16166"/>
                      </a:xfrm>
                    </p:grpSpPr>
                    <p:sp>
                      <p:nvSpPr>
                        <p:cNvPr id="18" name="Ellips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719" y="716"/>
                          <a:ext cx="16141" cy="5733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rgbClr val="1F4D78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9" name="Rectangle à coins arrondis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46" y="1063"/>
                          <a:ext cx="7245" cy="380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noFill/>
                        <a:ln w="38100">
                          <a:solidFill>
                            <a:srgbClr val="1F4D78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0" name="Flèche droit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703" y="2338"/>
                          <a:ext cx="17638" cy="1393"/>
                        </a:xfrm>
                        <a:prstGeom prst="rightArrow">
                          <a:avLst>
                            <a:gd name="adj1" fmla="val 50000"/>
                            <a:gd name="adj2" fmla="val 50003"/>
                          </a:avLst>
                        </a:prstGeom>
                        <a:solidFill>
                          <a:srgbClr val="5B9BD5"/>
                        </a:solidFill>
                        <a:ln w="12700">
                          <a:solidFill>
                            <a:srgbClr val="1F4D78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1" name="Flèche droite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39" y="2656"/>
                          <a:ext cx="16479" cy="1822"/>
                        </a:xfrm>
                        <a:prstGeom prst="rightArrow">
                          <a:avLst>
                            <a:gd name="adj1" fmla="val 50000"/>
                            <a:gd name="adj2" fmla="val 49996"/>
                          </a:avLst>
                        </a:prstGeom>
                        <a:solidFill>
                          <a:srgbClr val="5B9BD5"/>
                        </a:solidFill>
                        <a:ln w="12700">
                          <a:solidFill>
                            <a:srgbClr val="1F4D78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2" name="Flèche droit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31042" y="9490"/>
                          <a:ext cx="6439" cy="1096"/>
                        </a:xfrm>
                        <a:prstGeom prst="rightArrow">
                          <a:avLst>
                            <a:gd name="adj1" fmla="val 50000"/>
                            <a:gd name="adj2" fmla="val 50019"/>
                          </a:avLst>
                        </a:prstGeom>
                        <a:solidFill>
                          <a:srgbClr val="5B9BD5"/>
                        </a:solidFill>
                        <a:ln w="12700">
                          <a:solidFill>
                            <a:srgbClr val="1F4D78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3" name="Rectangle à coins arrondis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952" y="13518"/>
                          <a:ext cx="16921" cy="336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noFill/>
                        <a:ln w="38100">
                          <a:solidFill>
                            <a:srgbClr val="1F4D78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10172" y="3902"/>
              <a:ext cx="1436" cy="85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1F4D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alt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fr-FR" altLang="fr-F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fr-FR" altLang="fr-F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1181834" y="1298575"/>
            <a:ext cx="75119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z="2400" i="1" dirty="0" smtClean="0">
                <a:solidFill>
                  <a:schemeClr val="bg1"/>
                </a:solidFill>
              </a:rPr>
              <a:t>Schématiser le bilan de puissance de cet alternateur :</a:t>
            </a:r>
            <a:endParaRPr lang="fr-FR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5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3390" y="1505396"/>
            <a:ext cx="897532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i="1" dirty="0">
                <a:solidFill>
                  <a:schemeClr val="bg1"/>
                </a:solidFill>
              </a:rPr>
              <a:t>Calculer la valeur de la puissance électrique générée par </a:t>
            </a:r>
            <a:r>
              <a:rPr lang="fr-FR" sz="3200" i="1" dirty="0" smtClean="0">
                <a:solidFill>
                  <a:schemeClr val="bg1"/>
                </a:solidFill>
              </a:rPr>
              <a:t>l’alternateur :</a:t>
            </a:r>
          </a:p>
          <a:p>
            <a:pPr lvl="0"/>
            <a:endParaRPr lang="fr-FR" sz="3200" dirty="0">
              <a:solidFill>
                <a:schemeClr val="bg1"/>
              </a:solidFill>
            </a:endParaRPr>
          </a:p>
          <a:p>
            <a:r>
              <a:rPr lang="fr-FR" sz="2800" b="1" dirty="0" err="1">
                <a:solidFill>
                  <a:srgbClr val="FFFF00"/>
                </a:solidFill>
              </a:rPr>
              <a:t>P</a:t>
            </a:r>
            <a:r>
              <a:rPr lang="fr-FR" sz="2800" b="1" baseline="-25000" dirty="0" err="1">
                <a:solidFill>
                  <a:srgbClr val="FFFF00"/>
                </a:solidFill>
              </a:rPr>
              <a:t>élec</a:t>
            </a:r>
            <a:r>
              <a:rPr lang="fr-FR" sz="2800" b="1" dirty="0">
                <a:solidFill>
                  <a:srgbClr val="FFFF00"/>
                </a:solidFill>
              </a:rPr>
              <a:t> = U x </a:t>
            </a:r>
            <a:r>
              <a:rPr lang="fr-FR" sz="2800" b="1" dirty="0" smtClean="0">
                <a:solidFill>
                  <a:srgbClr val="FFFF00"/>
                </a:solidFill>
              </a:rPr>
              <a:t>I</a:t>
            </a:r>
          </a:p>
          <a:p>
            <a:endParaRPr lang="fr-FR" sz="2800" dirty="0">
              <a:solidFill>
                <a:srgbClr val="FFFF00"/>
              </a:solidFill>
            </a:endParaRPr>
          </a:p>
          <a:p>
            <a:r>
              <a:rPr lang="fr-FR" sz="2800" dirty="0" err="1">
                <a:solidFill>
                  <a:schemeClr val="bg1"/>
                </a:solidFill>
              </a:rPr>
              <a:t>P</a:t>
            </a:r>
            <a:r>
              <a:rPr lang="fr-FR" sz="2800" baseline="-25000" dirty="0" err="1">
                <a:solidFill>
                  <a:schemeClr val="bg1"/>
                </a:solidFill>
              </a:rPr>
              <a:t>élec</a:t>
            </a:r>
            <a:r>
              <a:rPr lang="fr-FR" sz="2800" dirty="0">
                <a:solidFill>
                  <a:schemeClr val="bg1"/>
                </a:solidFill>
              </a:rPr>
              <a:t> = 24,0 × 10</a:t>
            </a:r>
            <a:r>
              <a:rPr lang="fr-FR" sz="2800" baseline="30000" dirty="0">
                <a:solidFill>
                  <a:schemeClr val="bg1"/>
                </a:solidFill>
              </a:rPr>
              <a:t>3</a:t>
            </a:r>
            <a:r>
              <a:rPr lang="fr-FR" sz="2800" dirty="0">
                <a:solidFill>
                  <a:schemeClr val="bg1"/>
                </a:solidFill>
              </a:rPr>
              <a:t> x 37,5 × 10</a:t>
            </a:r>
            <a:r>
              <a:rPr lang="fr-FR" sz="2800" baseline="30000" dirty="0">
                <a:solidFill>
                  <a:schemeClr val="bg1"/>
                </a:solidFill>
              </a:rPr>
              <a:t>3</a:t>
            </a:r>
            <a:r>
              <a:rPr lang="fr-FR" sz="2800" dirty="0">
                <a:solidFill>
                  <a:schemeClr val="bg1"/>
                </a:solidFill>
              </a:rPr>
              <a:t> = </a:t>
            </a:r>
            <a:r>
              <a:rPr lang="fr-FR" sz="2800" b="1" u="sng" dirty="0">
                <a:solidFill>
                  <a:srgbClr val="7030A0"/>
                </a:solidFill>
              </a:rPr>
              <a:t>9,00 × 10</a:t>
            </a:r>
            <a:r>
              <a:rPr lang="fr-FR" sz="2800" b="1" u="sng" baseline="30000" dirty="0">
                <a:solidFill>
                  <a:srgbClr val="7030A0"/>
                </a:solidFill>
              </a:rPr>
              <a:t>8</a:t>
            </a:r>
            <a:r>
              <a:rPr lang="fr-FR" sz="2800" b="1" u="sng" dirty="0">
                <a:solidFill>
                  <a:srgbClr val="7030A0"/>
                </a:solidFill>
              </a:rPr>
              <a:t> </a:t>
            </a:r>
            <a:r>
              <a:rPr lang="fr-FR" sz="2800" b="1" u="sng" dirty="0" smtClean="0">
                <a:solidFill>
                  <a:srgbClr val="7030A0"/>
                </a:solidFill>
              </a:rPr>
              <a:t>W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 err="1">
                <a:solidFill>
                  <a:schemeClr val="bg1"/>
                </a:solidFill>
              </a:rPr>
              <a:t>P</a:t>
            </a:r>
            <a:r>
              <a:rPr lang="fr-FR" sz="2800" baseline="-25000" dirty="0" err="1">
                <a:solidFill>
                  <a:schemeClr val="bg1"/>
                </a:solidFill>
              </a:rPr>
              <a:t>élec</a:t>
            </a:r>
            <a:r>
              <a:rPr lang="fr-FR" sz="2800" dirty="0">
                <a:solidFill>
                  <a:schemeClr val="bg1"/>
                </a:solidFill>
              </a:rPr>
              <a:t> = 900 × 10</a:t>
            </a:r>
            <a:r>
              <a:rPr lang="fr-FR" sz="2800" baseline="30000" dirty="0">
                <a:solidFill>
                  <a:schemeClr val="bg1"/>
                </a:solidFill>
              </a:rPr>
              <a:t>6</a:t>
            </a:r>
            <a:r>
              <a:rPr lang="fr-FR" sz="2800" dirty="0">
                <a:solidFill>
                  <a:schemeClr val="bg1"/>
                </a:solidFill>
              </a:rPr>
              <a:t> W = </a:t>
            </a:r>
            <a:r>
              <a:rPr lang="fr-FR" sz="2800" b="1" u="sng" dirty="0">
                <a:solidFill>
                  <a:srgbClr val="7030A0"/>
                </a:solidFill>
              </a:rPr>
              <a:t>900 MW</a:t>
            </a:r>
            <a:endParaRPr lang="fr-F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3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5017" y="1305016"/>
            <a:ext cx="9987379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spcAft>
                <a:spcPts val="0"/>
              </a:spcAft>
            </a:pPr>
            <a:r>
              <a:rPr lang="fr-FR" sz="3200" i="1" dirty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Déterminer la valeur de la puissance mécanique consommée par </a:t>
            </a:r>
            <a:r>
              <a:rPr lang="fr-FR" sz="3200" i="1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l’alternateur :</a:t>
            </a:r>
          </a:p>
          <a:p>
            <a:pPr lvl="0">
              <a:lnSpc>
                <a:spcPts val="2800"/>
              </a:lnSpc>
              <a:spcAft>
                <a:spcPts val="0"/>
              </a:spcAft>
            </a:pPr>
            <a:endParaRPr lang="fr-FR" sz="24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ts val="2800"/>
              </a:lnSpc>
              <a:spcAft>
                <a:spcPts val="0"/>
              </a:spcAft>
            </a:pPr>
            <a:r>
              <a:rPr lang="fr-FR" sz="3200" b="1" dirty="0" err="1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</a:t>
            </a:r>
            <a:r>
              <a:rPr lang="fr-FR" sz="3200" b="1" baseline="-25000" dirty="0" err="1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mécanique</a:t>
            </a: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</a:t>
            </a:r>
            <a:r>
              <a:rPr lang="fr-FR" sz="3200" b="1" dirty="0" err="1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</a:t>
            </a:r>
            <a:r>
              <a:rPr lang="fr-FR" sz="3200" b="1" baseline="-25000" dirty="0" err="1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électrique</a:t>
            </a: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+ </a:t>
            </a:r>
            <a:r>
              <a:rPr lang="fr-FR" sz="32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</a:t>
            </a:r>
            <a:r>
              <a:rPr lang="fr-FR" sz="3200" b="1" baseline="-25000" dirty="0" err="1" smtClean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dissipée</a:t>
            </a:r>
            <a:endParaRPr lang="fr-FR" sz="3200" b="1" baseline="-25000" dirty="0" smtClean="0">
              <a:solidFill>
                <a:srgbClr val="FFFF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>
              <a:lnSpc>
                <a:spcPts val="2800"/>
              </a:lnSpc>
              <a:spcAft>
                <a:spcPts val="0"/>
              </a:spcAft>
            </a:pPr>
            <a:endParaRPr lang="fr-FR" sz="3200" b="1" baseline="-25000" dirty="0">
              <a:solidFill>
                <a:srgbClr val="FFFF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>
              <a:lnSpc>
                <a:spcPts val="2800"/>
              </a:lnSpc>
              <a:spcAft>
                <a:spcPts val="0"/>
              </a:spcAft>
            </a:pPr>
            <a:endParaRPr lang="fr-FR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>
              <a:lnSpc>
                <a:spcPts val="2800"/>
              </a:lnSpc>
              <a:spcAft>
                <a:spcPts val="0"/>
              </a:spcAft>
            </a:pP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</a:t>
            </a:r>
            <a:r>
              <a:rPr lang="fr-FR" sz="3200" baseline="-250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mécanique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900 + 9 = </a:t>
            </a:r>
            <a:r>
              <a:rPr lang="fr-FR" sz="3200" b="1" u="sng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909 MW</a:t>
            </a:r>
            <a:endParaRPr lang="fr-FR" sz="24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4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6363" y="1160463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76706" y="2314766"/>
            <a:ext cx="8460996" cy="2997332"/>
            <a:chOff x="451" y="3902"/>
            <a:chExt cx="11263" cy="299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51" y="3918"/>
              <a:ext cx="11263" cy="2976"/>
              <a:chOff x="285" y="3872"/>
              <a:chExt cx="11263" cy="2976"/>
            </a:xfrm>
          </p:grpSpPr>
          <p:sp>
            <p:nvSpPr>
              <p:cNvPr id="7" name="Zone de texte 52"/>
              <p:cNvSpPr txBox="1">
                <a:spLocks noChangeArrowheads="1"/>
              </p:cNvSpPr>
              <p:nvPr/>
            </p:nvSpPr>
            <p:spPr bwMode="auto">
              <a:xfrm>
                <a:off x="4632" y="4073"/>
                <a:ext cx="2533" cy="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omic Sans MS" pitchFamily="66" charset="0"/>
                    <a:ea typeface="Calibri" pitchFamily="34" charset="0"/>
                    <a:cs typeface="Times New Roman" pitchFamily="18" charset="0"/>
                  </a:rPr>
                  <a:t>Alternateur</a:t>
                </a:r>
                <a:endParaRPr kumimoji="0" lang="fr-FR" altLang="fr-FR" sz="2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285" y="3872"/>
                <a:ext cx="11263" cy="2976"/>
                <a:chOff x="285" y="3872"/>
                <a:chExt cx="11263" cy="2976"/>
              </a:xfrm>
            </p:grpSpPr>
            <p:sp>
              <p:nvSpPr>
                <p:cNvPr id="9" name="Zone de texte 21"/>
                <p:cNvSpPr txBox="1">
                  <a:spLocks noChangeArrowheads="1"/>
                </p:cNvSpPr>
                <p:nvPr/>
              </p:nvSpPr>
              <p:spPr bwMode="auto">
                <a:xfrm>
                  <a:off x="285" y="4040"/>
                  <a:ext cx="1342" cy="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omic Sans MS" pitchFamily="66" charset="0"/>
                      <a:ea typeface="Calibri" pitchFamily="34" charset="0"/>
                      <a:cs typeface="Times New Roman" pitchFamily="18" charset="0"/>
                    </a:rPr>
                    <a:t>Turbine</a:t>
                  </a:r>
                  <a:endParaRPr kumimoji="0" lang="fr-FR" altLang="fr-FR" sz="24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Zone de texte 24"/>
                <p:cNvSpPr txBox="1">
                  <a:spLocks noChangeArrowheads="1"/>
                </p:cNvSpPr>
                <p:nvPr/>
              </p:nvSpPr>
              <p:spPr bwMode="auto">
                <a:xfrm>
                  <a:off x="9900" y="3945"/>
                  <a:ext cx="1648" cy="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omic Sans MS" panose="030F0702030302020204" pitchFamily="66" charset="0"/>
                      <a:ea typeface="Calibri" pitchFamily="34" charset="0"/>
                      <a:cs typeface="Times New Roman" pitchFamily="18" charset="0"/>
                    </a:rPr>
                    <a:t>Circuit électrique</a:t>
                  </a:r>
                  <a:endParaRPr kumimoji="0" lang="fr-FR" altLang="fr-FR" sz="20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omic Sans MS" panose="030F0702030302020204" pitchFamily="66" charset="0"/>
                    <a:cs typeface="Arial" pitchFamily="34" charset="0"/>
                  </a:endParaRPr>
                </a:p>
              </p:txBody>
            </p:sp>
            <p:grpSp>
              <p:nvGrpSpPr>
                <p:cNvPr id="11" name="Group 6"/>
                <p:cNvGrpSpPr>
                  <a:grpSpLocks/>
                </p:cNvGrpSpPr>
                <p:nvPr/>
              </p:nvGrpSpPr>
              <p:grpSpPr bwMode="auto">
                <a:xfrm>
                  <a:off x="355" y="3872"/>
                  <a:ext cx="10981" cy="2976"/>
                  <a:chOff x="355" y="3872"/>
                  <a:chExt cx="10981" cy="2976"/>
                </a:xfrm>
              </p:grpSpPr>
              <p:sp>
                <p:nvSpPr>
                  <p:cNvPr id="12" name="Zone de texte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93" y="6314"/>
                    <a:ext cx="2779" cy="4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altLang="fr-FR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rPr>
                      <a:t>Milieu ext</a:t>
                    </a:r>
                    <a:r>
                      <a:rPr kumimoji="0" lang="fr-FR" altLang="fr-FR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/>
                        <a:ea typeface="Calibri" pitchFamily="34" charset="0"/>
                        <a:cs typeface="Times New Roman" pitchFamily="18" charset="0"/>
                      </a:rPr>
                      <a:t>é</a:t>
                    </a:r>
                    <a:r>
                      <a:rPr kumimoji="0" lang="fr-FR" altLang="fr-FR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ea typeface="Calibri" pitchFamily="34" charset="0"/>
                        <a:cs typeface="Times New Roman" pitchFamily="18" charset="0"/>
                      </a:rPr>
                      <a:t>rieur</a:t>
                    </a:r>
                    <a:endParaRPr kumimoji="0" lang="fr-FR" altLang="fr-FR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355" y="3872"/>
                    <a:ext cx="10981" cy="2976"/>
                    <a:chOff x="355" y="3872"/>
                    <a:chExt cx="10981" cy="2976"/>
                  </a:xfrm>
                </p:grpSpPr>
                <p:sp>
                  <p:nvSpPr>
                    <p:cNvPr id="14" name="Zone de texte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7" y="4651"/>
                      <a:ext cx="4340" cy="8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Puissance re</a:t>
                      </a:r>
                      <a:r>
                        <a:rPr kumimoji="0" lang="fr-FR" altLang="fr-FR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ç</a:t>
                      </a:r>
                      <a:r>
                        <a:rPr kumimoji="0" lang="fr-FR" altLang="fr-FR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ue</a:t>
                      </a:r>
                      <a:r>
                        <a:rPr kumimoji="0" lang="fr-FR" altLang="fr-FR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fr-FR" altLang="fr-FR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fr-FR" altLang="fr-FR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mécanique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fr-FR" sz="2400" b="1" u="sng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909 MW</a:t>
                      </a:r>
                      <a:endParaRPr kumimoji="0" lang="fr-FR" alt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5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" y="3872"/>
                      <a:ext cx="10981" cy="2976"/>
                      <a:chOff x="355" y="3872"/>
                      <a:chExt cx="10981" cy="2976"/>
                    </a:xfrm>
                  </p:grpSpPr>
                  <p:grpSp>
                    <p:nvGrpSpPr>
                      <p:cNvPr id="16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034" y="4714"/>
                        <a:ext cx="5302" cy="1844"/>
                        <a:chOff x="6034" y="4714"/>
                        <a:chExt cx="5302" cy="1844"/>
                      </a:xfrm>
                    </p:grpSpPr>
                    <p:sp>
                      <p:nvSpPr>
                        <p:cNvPr id="24" name="Text Box 1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11" y="4714"/>
                          <a:ext cx="4525" cy="7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b="1" i="0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Puissance utile</a:t>
                          </a:r>
                          <a:r>
                            <a:rPr kumimoji="0" lang="fr-FR" altLang="fr-FR" b="1" i="0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 pitchFamily="34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kumimoji="0" lang="fr-FR" altLang="fr-FR" b="1" i="0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lang="fr-FR" altLang="fr-FR" b="1" u="sng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Calibri" pitchFamily="34" charset="0"/>
                              <a:cs typeface="Arial" panose="020B0604020202020204" pitchFamily="34" charset="0"/>
                            </a:rPr>
                            <a:t>él</a:t>
                          </a:r>
                          <a:r>
                            <a:rPr kumimoji="0" lang="fr-FR" altLang="fr-FR" b="1" i="0" u="sng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ea typeface="Calibri" pitchFamily="34" charset="0"/>
                              <a:cs typeface="Arial" panose="020B0604020202020204" pitchFamily="34" charset="0"/>
                            </a:rPr>
                            <a:t>ectrique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fr-FR" altLang="fr-FR" sz="2400" b="1" u="sng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ea typeface="Calibri" pitchFamily="34" charset="0"/>
                              <a:cs typeface="Arial" panose="020B0604020202020204" pitchFamily="34" charset="0"/>
                            </a:rPr>
                            <a:t>900 MW</a:t>
                          </a:r>
                          <a:endParaRPr kumimoji="0" lang="fr-FR" altLang="fr-FR" sz="2400" b="1" i="0" u="sng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2400" b="1" i="0" u="sng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5" name="Text Box 1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34" y="5727"/>
                          <a:ext cx="4762" cy="8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Puissance dissip</a:t>
                          </a:r>
                          <a:r>
                            <a:rPr kumimoji="0" lang="fr-FR" altLang="fr-F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 pitchFamily="34" charset="0"/>
                              <a:cs typeface="Times New Roman" pitchFamily="18" charset="0"/>
                            </a:rPr>
                            <a:t>é</a:t>
                          </a:r>
                          <a:r>
                            <a:rPr kumimoji="0" lang="fr-FR" altLang="fr-F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e</a:t>
                          </a:r>
                          <a:r>
                            <a:rPr kumimoji="0" lang="fr-FR" altLang="fr-F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 pitchFamily="34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kumimoji="0" lang="fr-FR" altLang="fr-F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: </a:t>
                          </a:r>
                          <a:r>
                            <a:rPr kumimoji="0" lang="fr-FR" altLang="fr-FR" b="1" i="0" u="sng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thermique</a:t>
                          </a: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sz="2400" b="1" i="0" u="sng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9 MW</a:t>
                          </a:r>
                        </a:p>
                      </p:txBody>
                    </p:sp>
                  </p:grpSp>
                  <p:grpSp>
                    <p:nvGrpSpPr>
                      <p:cNvPr id="17" name="Groupe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" y="3872"/>
                        <a:ext cx="9543" cy="2976"/>
                        <a:chOff x="-146" y="716"/>
                        <a:chExt cx="58864" cy="17771"/>
                      </a:xfrm>
                    </p:grpSpPr>
                    <p:sp>
                      <p:nvSpPr>
                        <p:cNvPr id="18" name="Ellips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719" y="716"/>
                          <a:ext cx="16141" cy="5733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rgbClr val="1F4D78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9" name="Rectangle à coins arrondis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46" y="1063"/>
                          <a:ext cx="7245" cy="380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noFill/>
                        <a:ln w="38100">
                          <a:solidFill>
                            <a:srgbClr val="1F4D78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0" name="Flèche droit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703" y="2338"/>
                          <a:ext cx="17638" cy="1393"/>
                        </a:xfrm>
                        <a:prstGeom prst="rightArrow">
                          <a:avLst>
                            <a:gd name="adj1" fmla="val 50000"/>
                            <a:gd name="adj2" fmla="val 50003"/>
                          </a:avLst>
                        </a:prstGeom>
                        <a:solidFill>
                          <a:srgbClr val="5B9BD5"/>
                        </a:solidFill>
                        <a:ln w="12700">
                          <a:solidFill>
                            <a:srgbClr val="1F4D78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1" name="Flèche droite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39" y="2656"/>
                          <a:ext cx="16479" cy="1822"/>
                        </a:xfrm>
                        <a:prstGeom prst="rightArrow">
                          <a:avLst>
                            <a:gd name="adj1" fmla="val 50000"/>
                            <a:gd name="adj2" fmla="val 49996"/>
                          </a:avLst>
                        </a:prstGeom>
                        <a:solidFill>
                          <a:srgbClr val="5B9BD5"/>
                        </a:solidFill>
                        <a:ln w="12700">
                          <a:solidFill>
                            <a:srgbClr val="1F4D78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2" name="Flèche droit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30110" y="10321"/>
                          <a:ext cx="8304" cy="1096"/>
                        </a:xfrm>
                        <a:prstGeom prst="rightArrow">
                          <a:avLst>
                            <a:gd name="adj1" fmla="val 50000"/>
                            <a:gd name="adj2" fmla="val 50019"/>
                          </a:avLst>
                        </a:prstGeom>
                        <a:solidFill>
                          <a:srgbClr val="5B9BD5"/>
                        </a:solidFill>
                        <a:ln w="12700">
                          <a:solidFill>
                            <a:srgbClr val="1F4D78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23" name="Rectangle à coins arrondis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952" y="15122"/>
                          <a:ext cx="16921" cy="3365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noFill/>
                        <a:ln w="38100">
                          <a:solidFill>
                            <a:srgbClr val="1F4D78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10172" y="3902"/>
              <a:ext cx="1436" cy="85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1F4D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altLang="fr-FR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fr-FR" altLang="fr-F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fr-FR" altLang="fr-F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1181834" y="1298575"/>
            <a:ext cx="9193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z="2400" i="1" dirty="0" smtClean="0">
                <a:solidFill>
                  <a:schemeClr val="bg1"/>
                </a:solidFill>
              </a:rPr>
              <a:t>Compléter le schéma en indiquant la valeur de chaque puissance :</a:t>
            </a:r>
            <a:endParaRPr lang="fr-FR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7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976545" y="309374"/>
                <a:ext cx="10360240" cy="3872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2400" i="1" dirty="0" smtClean="0">
                    <a:solidFill>
                      <a:schemeClr val="bg1"/>
                    </a:solidFill>
                  </a:rPr>
                  <a:t>Définir puis calculer le rendement de l’alternateur. Commenter le résultat.</a:t>
                </a:r>
              </a:p>
              <a:p>
                <a:pPr lvl="0"/>
                <a:endParaRPr lang="fr-FR" sz="8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𝜼</m:t>
                      </m:r>
                      <m:r>
                        <a:rPr lang="fr-FR" sz="3200" b="1">
                          <a:solidFill>
                            <a:srgbClr val="FFFF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FR" sz="32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32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𝐏</m:t>
                          </m:r>
                          <m:r>
                            <a:rPr lang="fr-FR" sz="3200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(é</m:t>
                          </m:r>
                          <m:r>
                            <a:rPr lang="fr-FR" sz="32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𝐥𝐞𝐜𝐭𝐫𝐢𝐪𝐮𝐞</m:t>
                          </m:r>
                          <m:r>
                            <a:rPr lang="fr-FR" sz="3200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fr-FR" sz="32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𝐏</m:t>
                          </m:r>
                          <m:r>
                            <a:rPr lang="fr-FR" sz="3200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fr-FR" sz="32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𝐦</m:t>
                          </m:r>
                          <m:r>
                            <a:rPr lang="fr-FR" sz="3200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a:rPr lang="fr-FR" sz="32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𝐜𝐚𝐧𝐢𝐪𝐮𝐞</m:t>
                          </m:r>
                          <m:r>
                            <a:rPr lang="fr-FR" sz="3200" b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fr-FR" sz="3200" b="1">
                          <a:solidFill>
                            <a:srgbClr val="FFFF00"/>
                          </a:solidFill>
                          <a:latin typeface="Cambria Math"/>
                        </a:rPr>
                        <m:t> ×</m:t>
                      </m:r>
                      <m:r>
                        <a:rPr lang="fr-FR" sz="3200" b="1" i="1">
                          <a:solidFill>
                            <a:srgbClr val="FFFF00"/>
                          </a:solidFill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fr-FR" sz="3200" b="1" dirty="0">
                  <a:solidFill>
                    <a:srgbClr val="FFFF00"/>
                  </a:solidFill>
                </a:endParaRPr>
              </a:p>
              <a:p>
                <a:r>
                  <a:rPr lang="fr-FR" b="1" i="1" dirty="0"/>
                  <a:t> </a:t>
                </a:r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𝜼</m:t>
                      </m:r>
                      <m:r>
                        <a:rPr lang="fr-FR" sz="280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FR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900</m:t>
                          </m:r>
                          <m:r>
                            <a:rPr lang="fr-FR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fr-FR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909</m:t>
                          </m:r>
                          <m:r>
                            <a:rPr lang="fr-FR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fr-FR" sz="2800">
                          <a:solidFill>
                            <a:schemeClr val="bg1"/>
                          </a:solidFill>
                          <a:latin typeface="Cambria Math"/>
                        </a:rPr>
                        <m:t> ×100 ≈</m:t>
                      </m:r>
                      <m:r>
                        <a:rPr lang="fr-FR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𝟗𝟗</m:t>
                      </m:r>
                      <m:r>
                        <a:rPr lang="fr-FR" sz="2800" b="1" smtClean="0">
                          <a:solidFill>
                            <a:srgbClr val="7030A0"/>
                          </a:solidFill>
                          <a:latin typeface="Cambria Math"/>
                        </a:rPr>
                        <m:t> %</m:t>
                      </m:r>
                    </m:oMath>
                  </m:oMathPara>
                </a14:m>
                <a:endParaRPr lang="fr-FR" sz="2800" b="1" dirty="0">
                  <a:solidFill>
                    <a:schemeClr val="bg1"/>
                  </a:solidFill>
                </a:endParaRPr>
              </a:p>
              <a:p>
                <a:r>
                  <a:rPr lang="fr-FR" b="1" i="1" dirty="0"/>
                  <a:t> </a:t>
                </a:r>
                <a:endParaRPr lang="fr-FR" dirty="0"/>
              </a:p>
              <a:p>
                <a:r>
                  <a:rPr lang="fr-FR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Le rendement de cet alternateur est optimal ; </a:t>
                </a:r>
                <a:endParaRPr lang="fr-FR" sz="2400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4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seul </a:t>
                </a:r>
                <a:r>
                  <a:rPr lang="fr-FR" sz="2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1% de l’énergie consommée est perdue sous forme de chaleur</a:t>
                </a:r>
                <a:r>
                  <a:rPr lang="fr-FR" sz="24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.</a:t>
                </a:r>
                <a:endParaRPr lang="fr-FR" sz="24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45" y="309374"/>
                <a:ext cx="10360240" cy="3872663"/>
              </a:xfrm>
              <a:prstGeom prst="rect">
                <a:avLst/>
              </a:prstGeom>
              <a:blipFill rotWithShape="1">
                <a:blip r:embed="rId2"/>
                <a:stretch>
                  <a:fillRect l="-882" t="-11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61134" y="4355886"/>
            <a:ext cx="1036911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i="1" dirty="0">
                <a:solidFill>
                  <a:schemeClr val="bg1"/>
                </a:solidFill>
              </a:rPr>
              <a:t>Identifier un ou plusieurs facteurs qui peuvent influencer la valeur du rendement.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b="1" i="1" dirty="0"/>
              <a:t> </a:t>
            </a:r>
            <a:endParaRPr lang="fr-FR" dirty="0"/>
          </a:p>
          <a:p>
            <a:r>
              <a:rPr lang="fr-F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Le rendement peut être influencé par la présence de </a:t>
            </a:r>
            <a:r>
              <a:rPr lang="fr-F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frottements mécanique </a:t>
            </a:r>
            <a:r>
              <a:rPr lang="fr-F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au niveau du rotor et par la valeur du champ </a:t>
            </a:r>
            <a:r>
              <a:rPr lang="fr-F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magnétique.</a:t>
            </a:r>
            <a:endParaRPr lang="fr-F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3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26947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Histoire de l’électricité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1260" y="2120698"/>
            <a:ext cx="9905999" cy="3541714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Petite animation sur internet : </a:t>
            </a:r>
            <a:r>
              <a:rPr lang="fr-FR" sz="3200" u="sng" dirty="0">
                <a:solidFill>
                  <a:schemeClr val="bg1"/>
                </a:solidFill>
                <a:hlinkClick r:id="rId2"/>
              </a:rPr>
              <a:t>https://www.youtube.com/watch?v=Vk8L3chNkJY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140" y="277968"/>
            <a:ext cx="9071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1°)	Lien entre électricité et magnétisme </a:t>
            </a:r>
            <a:endParaRPr lang="fr-FR" sz="2800" b="1" dirty="0" smtClean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b="1" i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800" b="1" i="1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400" b="1" i="1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2400" b="1" i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mise en évidence expérimentale)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4" name="Image 3" descr="champs magnétique -- Histoi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0008" y="3445278"/>
            <a:ext cx="4055470" cy="23759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192255" y="1414257"/>
            <a:ext cx="6980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Expérience d’Hans Christian </a:t>
            </a:r>
            <a:r>
              <a:rPr lang="fr-FR" sz="3200" dirty="0" err="1" smtClean="0">
                <a:solidFill>
                  <a:schemeClr val="accent3">
                    <a:lumMod val="75000"/>
                  </a:schemeClr>
                </a:solidFill>
              </a:rPr>
              <a:t>Ørsted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 (physicien et chimiste danois) – 1820</a:t>
            </a:r>
          </a:p>
          <a:p>
            <a:endParaRPr lang="fr-FR" sz="2400" dirty="0" smtClean="0">
              <a:solidFill>
                <a:srgbClr val="7030A0"/>
              </a:solidFill>
              <a:hlinkClick r:id="rId3"/>
            </a:endParaRPr>
          </a:p>
          <a:p>
            <a:r>
              <a:rPr lang="fr-FR" sz="2400" dirty="0" smtClean="0">
                <a:solidFill>
                  <a:srgbClr val="7030A0"/>
                </a:solidFill>
                <a:hlinkClick r:id="rId3"/>
              </a:rPr>
              <a:t>https</a:t>
            </a:r>
            <a:r>
              <a:rPr lang="fr-FR" sz="2400" dirty="0">
                <a:solidFill>
                  <a:srgbClr val="7030A0"/>
                </a:solidFill>
                <a:hlinkClick r:id="rId3"/>
              </a:rPr>
              <a:t>://</a:t>
            </a:r>
            <a:r>
              <a:rPr lang="fr-FR" sz="2400" dirty="0" smtClean="0">
                <a:solidFill>
                  <a:srgbClr val="7030A0"/>
                </a:solidFill>
                <a:hlinkClick r:id="rId3"/>
              </a:rPr>
              <a:t>www.youtube.com/watch?v=n7EWhEYOa0o</a:t>
            </a:r>
            <a:endParaRPr lang="fr-FR" sz="2400" dirty="0" smtClean="0">
              <a:solidFill>
                <a:srgbClr val="7030A0"/>
              </a:solidFill>
            </a:endParaRPr>
          </a:p>
          <a:p>
            <a:endParaRPr lang="fr-FR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40732" t="23415" r="37777" b="21150"/>
          <a:stretch/>
        </p:blipFill>
        <p:spPr>
          <a:xfrm>
            <a:off x="8534917" y="1020129"/>
            <a:ext cx="1832575" cy="26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0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22757" y="346169"/>
            <a:ext cx="95769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3">
                    <a:lumMod val="75000"/>
                  </a:schemeClr>
                </a:solidFill>
              </a:rPr>
              <a:t>Expérience d’Hans Christian </a:t>
            </a:r>
            <a:r>
              <a:rPr lang="fr-FR" sz="4400" dirty="0" err="1" smtClean="0">
                <a:solidFill>
                  <a:schemeClr val="accent3">
                    <a:lumMod val="75000"/>
                  </a:schemeClr>
                </a:solidFill>
              </a:rPr>
              <a:t>Ørsted</a:t>
            </a:r>
            <a:endParaRPr lang="fr-FR" sz="4400" dirty="0" smtClean="0">
              <a:solidFill>
                <a:srgbClr val="7030A0"/>
              </a:solidFill>
            </a:endParaRPr>
          </a:p>
          <a:p>
            <a:endParaRPr lang="fr-FR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0928" y="1644783"/>
            <a:ext cx="68793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u="sng" dirty="0" smtClean="0"/>
              <a:t>Lorsqu’un </a:t>
            </a:r>
            <a:r>
              <a:rPr lang="fr-FR" sz="3200" u="sng" dirty="0"/>
              <a:t>fil est parcouru par un </a:t>
            </a:r>
            <a:r>
              <a:rPr lang="fr-FR" sz="3200" u="sng" dirty="0" smtClean="0"/>
              <a:t>courant électrique, il crée un champ magnétique autour de lui. </a:t>
            </a:r>
          </a:p>
          <a:p>
            <a:r>
              <a:rPr lang="fr-FR" sz="3200" dirty="0" smtClean="0"/>
              <a:t>Si on place une </a:t>
            </a:r>
            <a:r>
              <a:rPr lang="fr-FR" sz="3200" dirty="0"/>
              <a:t>boussole </a:t>
            </a:r>
            <a:r>
              <a:rPr lang="fr-FR" sz="3200" dirty="0" smtClean="0"/>
              <a:t>près du fil, son aiguille aimantée détecte un champ </a:t>
            </a:r>
            <a:r>
              <a:rPr lang="fr-FR" sz="3200" dirty="0"/>
              <a:t>magnétique et </a:t>
            </a:r>
            <a:r>
              <a:rPr lang="fr-FR" sz="3200" dirty="0" smtClean="0"/>
              <a:t>elle s’oriente </a:t>
            </a:r>
            <a:r>
              <a:rPr lang="fr-FR" sz="3200" dirty="0"/>
              <a:t>en fonction du sens de circulation </a:t>
            </a:r>
            <a:r>
              <a:rPr lang="fr-FR" sz="3200" dirty="0" smtClean="0"/>
              <a:t>du courant !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791" y="1976557"/>
            <a:ext cx="4060288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1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397609" y="290576"/>
            <a:ext cx="8424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chemeClr val="bg1"/>
                </a:solidFill>
              </a:rPr>
              <a:t>Définition du courant électrique</a:t>
            </a:r>
            <a:r>
              <a:rPr lang="fr-FR" sz="3200" dirty="0" smtClean="0">
                <a:solidFill>
                  <a:schemeClr val="bg1"/>
                </a:solidFill>
              </a:rPr>
              <a:t> : 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déplacement ordonné d’électrons dans les métaux (ou d’ions dans les liquides conducteurs). </a:t>
            </a:r>
            <a:endParaRPr lang="fr-FR" sz="3200" u="sng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3835" t="38512" r="21327" b="14305"/>
          <a:stretch/>
        </p:blipFill>
        <p:spPr>
          <a:xfrm>
            <a:off x="5077305" y="1860236"/>
            <a:ext cx="5478246" cy="265012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32614" y="4217585"/>
            <a:ext cx="7790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solidFill>
                  <a:srgbClr val="FFFF00"/>
                </a:solidFill>
              </a:rPr>
              <a:t>Grandeur</a:t>
            </a:r>
            <a:r>
              <a:rPr lang="fr-FR" sz="3600" dirty="0" smtClean="0">
                <a:solidFill>
                  <a:srgbClr val="FFFF00"/>
                </a:solidFill>
              </a:rPr>
              <a:t> : intensité du courant électrique</a:t>
            </a:r>
          </a:p>
          <a:p>
            <a:r>
              <a:rPr lang="fr-FR" sz="3600" u="sng" dirty="0" smtClean="0">
                <a:solidFill>
                  <a:srgbClr val="FFFF00"/>
                </a:solidFill>
              </a:rPr>
              <a:t>Notation</a:t>
            </a:r>
            <a:r>
              <a:rPr lang="fr-FR" sz="3600" dirty="0" smtClean="0">
                <a:solidFill>
                  <a:srgbClr val="FFFF00"/>
                </a:solidFill>
              </a:rPr>
              <a:t> : </a:t>
            </a:r>
            <a:r>
              <a:rPr lang="fr-FR" sz="36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</a:p>
          <a:p>
            <a:r>
              <a:rPr lang="fr-FR" sz="3600" u="sng" dirty="0" smtClean="0">
                <a:solidFill>
                  <a:srgbClr val="FFFF00"/>
                </a:solidFill>
              </a:rPr>
              <a:t>Unité (+ Symbole)</a:t>
            </a:r>
            <a:r>
              <a:rPr lang="fr-FR" sz="3600" dirty="0" smtClean="0">
                <a:solidFill>
                  <a:srgbClr val="FFFF00"/>
                </a:solidFill>
              </a:rPr>
              <a:t> : Ampère (A)</a:t>
            </a:r>
          </a:p>
        </p:txBody>
      </p:sp>
    </p:spTree>
    <p:extLst>
      <p:ext uri="{BB962C8B-B14F-4D97-AF65-F5344CB8AC3E}">
        <p14:creationId xmlns:p14="http://schemas.microsoft.com/office/powerpoint/2010/main" xmlns="" val="13811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66768" y="262342"/>
            <a:ext cx="100034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accent3">
                    <a:lumMod val="75000"/>
                  </a:schemeClr>
                </a:solidFill>
              </a:rPr>
              <a:t>Expérience d’André-Marie Ampère </a:t>
            </a:r>
          </a:p>
          <a:p>
            <a:r>
              <a:rPr lang="fr-FR" sz="4000" dirty="0" smtClean="0">
                <a:solidFill>
                  <a:schemeClr val="accent3">
                    <a:lumMod val="75000"/>
                  </a:schemeClr>
                </a:solidFill>
              </a:rPr>
              <a:t>(mathématicien, physicien, </a:t>
            </a:r>
          </a:p>
          <a:p>
            <a:r>
              <a:rPr lang="fr-FR" sz="4000" dirty="0" smtClean="0">
                <a:solidFill>
                  <a:schemeClr val="accent3">
                    <a:lumMod val="75000"/>
                  </a:schemeClr>
                </a:solidFill>
              </a:rPr>
              <a:t>chimiste et philosophe français) – 1820</a:t>
            </a:r>
          </a:p>
          <a:p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C’est pas sorcier : https</a:t>
            </a:r>
            <a:r>
              <a:rPr lang="fr-FR" sz="2400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://</a:t>
            </a: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www.youtube.com/watch?v=4NvbL_7D-k0</a:t>
            </a:r>
            <a:endParaRPr lang="fr-F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L’esprit sorcier : https://www.youtube.com/watch?v=_jhLtjAvU78</a:t>
            </a:r>
            <a:endParaRPr lang="fr-FR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Image 6" descr="55) MOTEUR A AIMANTS PERMANEN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397" y="3200059"/>
            <a:ext cx="4330510" cy="250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André-Marie Ampère : inventions, biographie, ce qu'il faut savoir sur le  scientifiqu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8562" y="3316796"/>
            <a:ext cx="3245475" cy="2143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97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2287" y="163296"/>
            <a:ext cx="10719516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fr-FR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courant électrique qui parcourt la bobine crée un champ magnétique à l’intérieur et dans le voisinage de la bobine.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</a:t>
            </a:r>
            <a:r>
              <a:rPr lang="fr-FR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bobine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fil parcourue </a:t>
            </a:r>
            <a:r>
              <a:rPr lang="fr-FR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 un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courant électrique se </a:t>
            </a:r>
            <a:r>
              <a:rPr lang="fr-FR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comporte comme un aimant avec un pôle nord et un pôle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sud.</a:t>
            </a:r>
            <a:endParaRPr lang="fr-FR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fr-FR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C’est un </a:t>
            </a:r>
            <a:r>
              <a:rPr lang="fr-FR" sz="3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électroaimant » : </a:t>
            </a:r>
            <a:r>
              <a:rPr lang="fr-FR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 </a:t>
            </a:r>
            <a:r>
              <a:rPr lang="fr-FR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aimant » s’arrête quand le courant cesse.</a:t>
            </a:r>
            <a:endParaRPr lang="fr-FR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34" y="3755131"/>
            <a:ext cx="7372565" cy="29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4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34757" y="594859"/>
            <a:ext cx="9014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3">
                    <a:lumMod val="75000"/>
                  </a:schemeClr>
                </a:solidFill>
              </a:rPr>
              <a:t>Quelques applications aux électroaimants</a:t>
            </a:r>
          </a:p>
        </p:txBody>
      </p:sp>
      <p:pic>
        <p:nvPicPr>
          <p:cNvPr id="8" name="Image 7" descr="Crane Magnet Banque d'image et photos - Alam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71" r="1828" b="26235"/>
          <a:stretch/>
        </p:blipFill>
        <p:spPr bwMode="auto">
          <a:xfrm>
            <a:off x="1915291" y="1563697"/>
            <a:ext cx="3221539" cy="3949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Image 6"/>
          <p:cNvPicPr/>
          <p:nvPr/>
        </p:nvPicPr>
        <p:blipFill rotWithShape="1">
          <a:blip r:embed="rId3"/>
          <a:srcRect l="-1" t="15163" r="19" b="11869"/>
          <a:stretch/>
        </p:blipFill>
        <p:spPr bwMode="auto">
          <a:xfrm>
            <a:off x="6042666" y="1695495"/>
            <a:ext cx="4348744" cy="3180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10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757062"/>
            <a:ext cx="100034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3">
                    <a:lumMod val="75000"/>
                  </a:schemeClr>
                </a:solidFill>
              </a:rPr>
              <a:t>Expérience de Michael Faraday </a:t>
            </a:r>
          </a:p>
          <a:p>
            <a:pPr algn="ctr"/>
            <a:r>
              <a:rPr lang="fr-FR" sz="4000" dirty="0" smtClean="0">
                <a:solidFill>
                  <a:schemeClr val="accent3">
                    <a:lumMod val="75000"/>
                  </a:schemeClr>
                </a:solidFill>
              </a:rPr>
              <a:t>(physicien et chimiste britannique) – 1831</a:t>
            </a:r>
          </a:p>
          <a:p>
            <a:pPr algn="ctr"/>
            <a:r>
              <a:rPr lang="fr-FR" sz="2800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https://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www.youtube.com/watch?v=R0CUczCtZHY</a:t>
            </a:r>
            <a:endParaRPr lang="fr-F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fr-F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fr-FR" sz="32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3"/>
          <a:srcRect l="39094" t="23598" r="36271" b="21208"/>
          <a:stretch/>
        </p:blipFill>
        <p:spPr bwMode="auto">
          <a:xfrm>
            <a:off x="9575077" y="206188"/>
            <a:ext cx="1612876" cy="2483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1227625" y="2814083"/>
            <a:ext cx="4199514" cy="3832955"/>
            <a:chOff x="0" y="-6196"/>
            <a:chExt cx="1899920" cy="1768475"/>
          </a:xfrm>
        </p:grpSpPr>
        <p:pic>
          <p:nvPicPr>
            <p:cNvPr id="10" name="Image 9" descr="Induction électromagnétiqu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196"/>
              <a:ext cx="1899920" cy="1768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979544" y="842462"/>
              <a:ext cx="920376" cy="1314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441577" y="2887682"/>
            <a:ext cx="61731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FF00"/>
                </a:solidFill>
              </a:rPr>
              <a:t>Lorsqu’un aimant s’approche ou s’éloigne d’une bobine, un </a:t>
            </a:r>
            <a:r>
              <a:rPr lang="fr-FR" sz="3600" u="sng" dirty="0">
                <a:solidFill>
                  <a:srgbClr val="FFFF00"/>
                </a:solidFill>
              </a:rPr>
              <a:t>courant d’induit</a:t>
            </a:r>
            <a:r>
              <a:rPr lang="fr-FR" sz="3600" dirty="0">
                <a:solidFill>
                  <a:srgbClr val="FFFF00"/>
                </a:solidFill>
              </a:rPr>
              <a:t> apparaît </a:t>
            </a:r>
            <a:endParaRPr lang="fr-FR" sz="3600" dirty="0" smtClean="0">
              <a:solidFill>
                <a:srgbClr val="FFFF00"/>
              </a:solidFill>
            </a:endParaRPr>
          </a:p>
          <a:p>
            <a:r>
              <a:rPr lang="fr-FR" sz="3600" dirty="0" smtClean="0">
                <a:solidFill>
                  <a:srgbClr val="FFFF00"/>
                </a:solidFill>
              </a:rPr>
              <a:t>et </a:t>
            </a:r>
            <a:r>
              <a:rPr lang="fr-FR" sz="3600" dirty="0">
                <a:solidFill>
                  <a:srgbClr val="FFFF00"/>
                </a:solidFill>
              </a:rPr>
              <a:t>circule </a:t>
            </a:r>
            <a:r>
              <a:rPr lang="fr-FR" sz="3600" dirty="0" smtClean="0">
                <a:solidFill>
                  <a:srgbClr val="FFFF00"/>
                </a:solidFill>
              </a:rPr>
              <a:t>dans </a:t>
            </a:r>
            <a:r>
              <a:rPr lang="fr-FR" sz="3600" dirty="0">
                <a:solidFill>
                  <a:srgbClr val="FFFF00"/>
                </a:solidFill>
              </a:rPr>
              <a:t>les spires de la bobine. </a:t>
            </a:r>
            <a:endParaRPr lang="fr-FR" sz="3600" dirty="0" smtClean="0">
              <a:solidFill>
                <a:srgbClr val="FFFF00"/>
              </a:solidFill>
            </a:endParaRPr>
          </a:p>
          <a:p>
            <a:r>
              <a:rPr lang="fr-FR" sz="3600" dirty="0" smtClean="0">
                <a:solidFill>
                  <a:srgbClr val="FFFF00"/>
                </a:solidFill>
              </a:rPr>
              <a:t>C’est </a:t>
            </a:r>
            <a:r>
              <a:rPr lang="fr-FR" sz="3600" dirty="0">
                <a:solidFill>
                  <a:srgbClr val="FFFF00"/>
                </a:solidFill>
              </a:rPr>
              <a:t>le phénomène d’induction.</a:t>
            </a:r>
          </a:p>
          <a:p>
            <a:endParaRPr lang="fr-FR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2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192</TotalTime>
  <Words>476</Words>
  <Application>Microsoft Office PowerPoint</Application>
  <PresentationFormat>Personnalisé</PresentationFormat>
  <Paragraphs>116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Circuit</vt:lpstr>
      <vt:lpstr>Diapositive 1</vt:lpstr>
      <vt:lpstr>Histoire de l’électricité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kristel lhuillier</dc:creator>
  <cp:lastModifiedBy>Utilisateur Windows</cp:lastModifiedBy>
  <cp:revision>64</cp:revision>
  <dcterms:created xsi:type="dcterms:W3CDTF">2020-07-01T13:34:36Z</dcterms:created>
  <dcterms:modified xsi:type="dcterms:W3CDTF">2020-09-30T10:02:24Z</dcterms:modified>
</cp:coreProperties>
</file>